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43891200" cy="32918400"/>
  <p:notesSz cx="6858000" cy="9144000"/>
  <p:embeddedFontLst>
    <p:embeddedFont>
      <p:font typeface="Red Hat Display" panose="02010303040201060303" pitchFamily="2" charset="0"/>
      <p:regular r:id="rId3"/>
      <p:bold r:id="rId4"/>
      <p:italic r:id="rId5"/>
      <p:boldItalic r:id="rId6"/>
    </p:embeddedFont>
    <p:embeddedFont>
      <p:font typeface="Red Hat Display Bold" panose="02010303040201060303" pitchFamily="2" charset="0"/>
      <p:regular r:id="rId7"/>
      <p:bold r:id="rId8"/>
    </p:embeddedFont>
  </p:embeddedFontLst>
  <p:defaultTextStyle>
    <a:defPPr>
      <a:defRPr lang="en-US"/>
    </a:defPPr>
    <a:lvl1pPr marL="0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1pPr>
    <a:lvl2pPr marL="1228876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2pPr>
    <a:lvl3pPr marL="2457749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3pPr>
    <a:lvl4pPr marL="3686624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4pPr>
    <a:lvl5pPr marL="4915500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5pPr>
    <a:lvl6pPr marL="6144376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6pPr>
    <a:lvl7pPr marL="7373251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7pPr>
    <a:lvl8pPr marL="8602124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8pPr>
    <a:lvl9pPr marL="9831000" algn="l" defTabSz="2457749" rtl="0" eaLnBrk="1" latinLnBrk="0" hangingPunct="1">
      <a:defRPr sz="4838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912" userDrawn="1">
          <p15:clr>
            <a:srgbClr val="A4A3A4"/>
          </p15:clr>
        </p15:guide>
        <p15:guide id="2" pos="691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28" d="100"/>
          <a:sy n="28" d="100"/>
        </p:scale>
        <p:origin x="972" y="72"/>
      </p:cViewPr>
      <p:guideLst>
        <p:guide orient="horz" pos="6912"/>
        <p:guide pos="69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6.fntdata"/><Relationship Id="rId13" Type="http://schemas.microsoft.com/office/2016/11/relationships/changesInfo" Target="changesInfos/changesInfo1.xml"/><Relationship Id="rId3" Type="http://schemas.openxmlformats.org/officeDocument/2006/relationships/font" Target="fonts/font1.fntdata"/><Relationship Id="rId7" Type="http://schemas.openxmlformats.org/officeDocument/2006/relationships/font" Target="fonts/font5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11" Type="http://schemas.openxmlformats.org/officeDocument/2006/relationships/theme" Target="theme/theme1.xml"/><Relationship Id="rId5" Type="http://schemas.openxmlformats.org/officeDocument/2006/relationships/font" Target="fonts/font3.fntdata"/><Relationship Id="rId10" Type="http://schemas.openxmlformats.org/officeDocument/2006/relationships/viewProps" Target="viewProps.xml"/><Relationship Id="rId4" Type="http://schemas.openxmlformats.org/officeDocument/2006/relationships/font" Target="fonts/font2.fntdata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ANY TRINH" userId="d0413e31-184b-4252-aeea-ed9d84695571" providerId="ADAL" clId="{9A7CD7BC-E8B2-4113-B964-707D7D558C59}"/>
    <pc:docChg chg="modSld">
      <pc:chgData name="BRITTANY TRINH" userId="d0413e31-184b-4252-aeea-ed9d84695571" providerId="ADAL" clId="{9A7CD7BC-E8B2-4113-B964-707D7D558C59}" dt="2024-03-14T15:59:00.657" v="3" actId="1076"/>
      <pc:docMkLst>
        <pc:docMk/>
      </pc:docMkLst>
      <pc:sldChg chg="modSp mod">
        <pc:chgData name="BRITTANY TRINH" userId="d0413e31-184b-4252-aeea-ed9d84695571" providerId="ADAL" clId="{9A7CD7BC-E8B2-4113-B964-707D7D558C59}" dt="2024-03-14T15:59:00.657" v="3" actId="1076"/>
        <pc:sldMkLst>
          <pc:docMk/>
          <pc:sldMk cId="0" sldId="256"/>
        </pc:sldMkLst>
        <pc:spChg chg="mod">
          <ac:chgData name="BRITTANY TRINH" userId="d0413e31-184b-4252-aeea-ed9d84695571" providerId="ADAL" clId="{9A7CD7BC-E8B2-4113-B964-707D7D558C59}" dt="2024-03-14T15:59:00.657" v="3" actId="1076"/>
          <ac:spMkLst>
            <pc:docMk/>
            <pc:sldMk cId="0" sldId="256"/>
            <ac:spMk id="42" creationId="{00000000-0000-0000-0000-000000000000}"/>
          </ac:spMkLst>
        </pc:spChg>
        <pc:spChg chg="mod">
          <ac:chgData name="BRITTANY TRINH" userId="d0413e31-184b-4252-aeea-ed9d84695571" providerId="ADAL" clId="{9A7CD7BC-E8B2-4113-B964-707D7D558C59}" dt="2024-03-14T15:58:54.703" v="2" actId="1076"/>
          <ac:spMkLst>
            <pc:docMk/>
            <pc:sldMk cId="0" sldId="256"/>
            <ac:spMk id="4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6817365"/>
            <a:ext cx="18653760" cy="47040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91840" y="12435840"/>
            <a:ext cx="15361920" cy="560832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836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809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782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3551" y="14102085"/>
            <a:ext cx="18653760" cy="4358640"/>
          </a:xfrm>
        </p:spPr>
        <p:txBody>
          <a:bodyPr anchor="t"/>
          <a:lstStyle>
            <a:lvl1pPr algn="l">
              <a:defRPr sz="96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33551" y="9301483"/>
            <a:ext cx="18653760" cy="4800598"/>
          </a:xfrm>
        </p:spPr>
        <p:txBody>
          <a:bodyPr anchor="b"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109728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5120641"/>
            <a:ext cx="9692640" cy="14483082"/>
          </a:xfrm>
        </p:spPr>
        <p:txBody>
          <a:bodyPr/>
          <a:lstStyle>
            <a:lvl1pPr>
              <a:defRPr sz="6720"/>
            </a:lvl1pPr>
            <a:lvl2pPr>
              <a:defRPr sz="5760"/>
            </a:lvl2pPr>
            <a:lvl3pPr>
              <a:defRPr sz="4800"/>
            </a:lvl3pPr>
            <a:lvl4pPr>
              <a:defRPr sz="4320"/>
            </a:lvl4pPr>
            <a:lvl5pPr>
              <a:defRPr sz="4320"/>
            </a:lvl5pPr>
            <a:lvl6pPr>
              <a:defRPr sz="4320"/>
            </a:lvl6pPr>
            <a:lvl7pPr>
              <a:defRPr sz="4320"/>
            </a:lvl7pPr>
            <a:lvl8pPr>
              <a:defRPr sz="4320"/>
            </a:lvl8pPr>
            <a:lvl9pPr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5680" y="5120641"/>
            <a:ext cx="9692640" cy="14483082"/>
          </a:xfrm>
        </p:spPr>
        <p:txBody>
          <a:bodyPr/>
          <a:lstStyle>
            <a:lvl1pPr>
              <a:defRPr sz="6720"/>
            </a:lvl1pPr>
            <a:lvl2pPr>
              <a:defRPr sz="5760"/>
            </a:lvl2pPr>
            <a:lvl3pPr>
              <a:defRPr sz="4800"/>
            </a:lvl3pPr>
            <a:lvl4pPr>
              <a:defRPr sz="4320"/>
            </a:lvl4pPr>
            <a:lvl5pPr>
              <a:defRPr sz="4320"/>
            </a:lvl5pPr>
            <a:lvl6pPr>
              <a:defRPr sz="4320"/>
            </a:lvl6pPr>
            <a:lvl7pPr>
              <a:defRPr sz="4320"/>
            </a:lvl7pPr>
            <a:lvl8pPr>
              <a:defRPr sz="4320"/>
            </a:lvl8pPr>
            <a:lvl9pPr>
              <a:defRPr sz="43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912362"/>
            <a:ext cx="9696451" cy="204723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6959600"/>
            <a:ext cx="9696451" cy="12644122"/>
          </a:xfrm>
        </p:spPr>
        <p:txBody>
          <a:bodyPr/>
          <a:lstStyle>
            <a:lvl1pPr>
              <a:defRPr sz="5760"/>
            </a:lvl1pPr>
            <a:lvl2pPr>
              <a:defRPr sz="4800"/>
            </a:lvl2pPr>
            <a:lvl3pPr>
              <a:defRPr sz="4320"/>
            </a:lvl3pPr>
            <a:lvl4pPr>
              <a:defRPr sz="3840"/>
            </a:lvl4pPr>
            <a:lvl5pPr>
              <a:defRPr sz="3840"/>
            </a:lvl5pPr>
            <a:lvl6pPr>
              <a:defRPr sz="3840"/>
            </a:lvl6pPr>
            <a:lvl7pPr>
              <a:defRPr sz="3840"/>
            </a:lvl7pPr>
            <a:lvl8pPr>
              <a:defRPr sz="3840"/>
            </a:lvl8pPr>
            <a:lvl9pPr>
              <a:defRPr sz="3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48061" y="4912362"/>
            <a:ext cx="9700260" cy="204723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48061" y="6959600"/>
            <a:ext cx="9700260" cy="12644122"/>
          </a:xfrm>
        </p:spPr>
        <p:txBody>
          <a:bodyPr/>
          <a:lstStyle>
            <a:lvl1pPr>
              <a:defRPr sz="5760"/>
            </a:lvl1pPr>
            <a:lvl2pPr>
              <a:defRPr sz="4800"/>
            </a:lvl2pPr>
            <a:lvl3pPr>
              <a:defRPr sz="4320"/>
            </a:lvl3pPr>
            <a:lvl4pPr>
              <a:defRPr sz="3840"/>
            </a:lvl4pPr>
            <a:lvl5pPr>
              <a:defRPr sz="3840"/>
            </a:lvl5pPr>
            <a:lvl6pPr>
              <a:defRPr sz="3840"/>
            </a:lvl6pPr>
            <a:lvl7pPr>
              <a:defRPr sz="3840"/>
            </a:lvl7pPr>
            <a:lvl8pPr>
              <a:defRPr sz="3840"/>
            </a:lvl8pPr>
            <a:lvl9pPr>
              <a:defRPr sz="384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4" y="873760"/>
            <a:ext cx="7219951" cy="3718560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580120" y="873761"/>
            <a:ext cx="12268200" cy="18729962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4" y="4592321"/>
            <a:ext cx="7219951" cy="15011402"/>
          </a:xfrm>
        </p:spPr>
        <p:txBody>
          <a:bodyPr/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1491" y="15361920"/>
            <a:ext cx="13167360" cy="1813562"/>
          </a:xfrm>
        </p:spPr>
        <p:txBody>
          <a:bodyPr anchor="b"/>
          <a:lstStyle>
            <a:lvl1pPr algn="l">
              <a:defRPr sz="48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301491" y="1960880"/>
            <a:ext cx="13167360" cy="13167360"/>
          </a:xfrm>
        </p:spPr>
        <p:txBody>
          <a:bodyPr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301491" y="17175482"/>
            <a:ext cx="13167360" cy="2575558"/>
          </a:xfrm>
        </p:spPr>
        <p:txBody>
          <a:bodyPr/>
          <a:lstStyle>
            <a:lvl1pPr marL="0" indent="0">
              <a:buNone/>
              <a:defRPr sz="3360"/>
            </a:lvl1pPr>
            <a:lvl2pPr marL="1097280" indent="0">
              <a:buNone/>
              <a:defRPr sz="2880"/>
            </a:lvl2pPr>
            <a:lvl3pPr marL="2194560" indent="0">
              <a:buNone/>
              <a:defRPr sz="2400"/>
            </a:lvl3pPr>
            <a:lvl4pPr marL="3291840" indent="0">
              <a:buNone/>
              <a:defRPr sz="2160"/>
            </a:lvl4pPr>
            <a:lvl5pPr marL="4389120" indent="0">
              <a:buNone/>
              <a:defRPr sz="2160"/>
            </a:lvl5pPr>
            <a:lvl6pPr marL="5486400" indent="0">
              <a:buNone/>
              <a:defRPr sz="2160"/>
            </a:lvl6pPr>
            <a:lvl7pPr marL="6583680" indent="0">
              <a:buNone/>
              <a:defRPr sz="2160"/>
            </a:lvl7pPr>
            <a:lvl8pPr marL="7680960" indent="0">
              <a:buNone/>
              <a:defRPr sz="2160"/>
            </a:lvl8pPr>
            <a:lvl9pPr marL="8778240" indent="0">
              <a:buNone/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910560" y="878843"/>
            <a:ext cx="4937760" cy="187248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97280" y="878843"/>
            <a:ext cx="14447520" cy="187248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878842"/>
            <a:ext cx="1975104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5120641"/>
            <a:ext cx="19751040" cy="14483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20340325"/>
            <a:ext cx="5120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498080" y="20340325"/>
            <a:ext cx="69494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727680" y="20340325"/>
            <a:ext cx="5120640" cy="1168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2194560" rtl="0" eaLnBrk="1" latinLnBrk="0" hangingPunct="1"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22960" indent="-822960" algn="l" defTabSz="2194560" rtl="0" eaLnBrk="1" latinLnBrk="0" hangingPunct="1">
        <a:spcBef>
          <a:spcPct val="20000"/>
        </a:spcBef>
        <a:buFont typeface="Arial" pitchFamily="34" charset="0"/>
        <a:buChar char="•"/>
        <a:defRPr sz="7680" kern="1200">
          <a:solidFill>
            <a:schemeClr val="tx1"/>
          </a:solidFill>
          <a:latin typeface="+mn-lt"/>
          <a:ea typeface="+mn-ea"/>
          <a:cs typeface="+mn-cs"/>
        </a:defRPr>
      </a:lvl1pPr>
      <a:lvl2pPr marL="1783080" indent="-685800" algn="l" defTabSz="2194560" rtl="0" eaLnBrk="1" latinLnBrk="0" hangingPunct="1">
        <a:spcBef>
          <a:spcPct val="20000"/>
        </a:spcBef>
        <a:buFont typeface="Arial" pitchFamily="34" charset="0"/>
        <a:buChar char="–"/>
        <a:defRPr sz="672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671689" y="4714063"/>
            <a:ext cx="9767700" cy="1251775"/>
          </a:xfrm>
          <a:custGeom>
            <a:avLst/>
            <a:gdLst/>
            <a:ahLst/>
            <a:cxnLst/>
            <a:rect l="l" t="t" r="r" b="b"/>
            <a:pathLst>
              <a:path w="900809" h="105339">
                <a:moveTo>
                  <a:pt x="0" y="0"/>
                </a:moveTo>
                <a:lnTo>
                  <a:pt x="900809" y="0"/>
                </a:lnTo>
                <a:lnTo>
                  <a:pt x="900809" y="105339"/>
                </a:lnTo>
                <a:lnTo>
                  <a:pt x="0" y="105339"/>
                </a:lnTo>
                <a:close/>
              </a:path>
            </a:pathLst>
          </a:custGeom>
          <a:solidFill>
            <a:srgbClr val="9B0000"/>
          </a:solidFill>
        </p:spPr>
        <p:txBody>
          <a:bodyPr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Background and Motivation</a:t>
            </a:r>
          </a:p>
        </p:txBody>
      </p:sp>
      <p:sp>
        <p:nvSpPr>
          <p:cNvPr id="6" name="Freeform 6"/>
          <p:cNvSpPr/>
          <p:nvPr/>
        </p:nvSpPr>
        <p:spPr>
          <a:xfrm>
            <a:off x="-1" y="-12921"/>
            <a:ext cx="43891200" cy="4248138"/>
          </a:xfrm>
          <a:custGeom>
            <a:avLst/>
            <a:gdLst/>
            <a:ahLst/>
            <a:cxnLst/>
            <a:rect l="l" t="t" r="r" b="b"/>
            <a:pathLst>
              <a:path w="3612445" h="412827">
                <a:moveTo>
                  <a:pt x="0" y="0"/>
                </a:moveTo>
                <a:lnTo>
                  <a:pt x="3612445" y="0"/>
                </a:lnTo>
                <a:lnTo>
                  <a:pt x="3612445" y="412827"/>
                </a:lnTo>
                <a:lnTo>
                  <a:pt x="0" y="412827"/>
                </a:lnTo>
                <a:close/>
              </a:path>
            </a:pathLst>
          </a:custGeom>
          <a:solidFill>
            <a:srgbClr val="DADFE1"/>
          </a:solidFill>
        </p:spPr>
        <p:txBody>
          <a:bodyPr/>
          <a:lstStyle/>
          <a:p>
            <a:endParaRPr lang="en-US" sz="11611"/>
          </a:p>
        </p:txBody>
      </p:sp>
      <p:sp>
        <p:nvSpPr>
          <p:cNvPr id="7" name="TextBox 7"/>
          <p:cNvSpPr txBox="1"/>
          <p:nvPr/>
        </p:nvSpPr>
        <p:spPr>
          <a:xfrm>
            <a:off x="0" y="-330619"/>
            <a:ext cx="33735094" cy="4122071"/>
          </a:xfrm>
          <a:prstGeom prst="rect">
            <a:avLst/>
          </a:prstGeom>
        </p:spPr>
        <p:txBody>
          <a:bodyPr lIns="39046" tIns="39046" rIns="39046" bIns="39046" rtlCol="0" anchor="ctr"/>
          <a:lstStyle/>
          <a:p>
            <a:pPr algn="ctr">
              <a:lnSpc>
                <a:spcPts val="5165"/>
              </a:lnSpc>
            </a:pPr>
            <a:endParaRPr sz="11611"/>
          </a:p>
        </p:txBody>
      </p:sp>
      <p:sp>
        <p:nvSpPr>
          <p:cNvPr id="41" name="Freeform 41"/>
          <p:cNvSpPr/>
          <p:nvPr/>
        </p:nvSpPr>
        <p:spPr>
          <a:xfrm>
            <a:off x="671689" y="2344991"/>
            <a:ext cx="3119155" cy="1051867"/>
          </a:xfrm>
          <a:custGeom>
            <a:avLst/>
            <a:gdLst/>
            <a:ahLst/>
            <a:cxnLst/>
            <a:rect l="l" t="t" r="r" b="b"/>
            <a:pathLst>
              <a:path w="1299648" h="438278">
                <a:moveTo>
                  <a:pt x="0" y="0"/>
                </a:moveTo>
                <a:lnTo>
                  <a:pt x="1299648" y="0"/>
                </a:lnTo>
                <a:lnTo>
                  <a:pt x="1299648" y="438279"/>
                </a:lnTo>
                <a:lnTo>
                  <a:pt x="0" y="43827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11611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C375426-EF46-4404-3431-744E8BFC8FEE}"/>
              </a:ext>
            </a:extLst>
          </p:cNvPr>
          <p:cNvGrpSpPr/>
          <p:nvPr/>
        </p:nvGrpSpPr>
        <p:grpSpPr>
          <a:xfrm>
            <a:off x="1904999" y="887405"/>
            <a:ext cx="40081199" cy="2788544"/>
            <a:chOff x="1905000" y="770413"/>
            <a:chExt cx="40081199" cy="2788544"/>
          </a:xfrm>
        </p:grpSpPr>
        <p:sp>
          <p:nvSpPr>
            <p:cNvPr id="42" name="TextBox 42"/>
            <p:cNvSpPr txBox="1"/>
            <p:nvPr/>
          </p:nvSpPr>
          <p:spPr>
            <a:xfrm>
              <a:off x="1905000" y="770413"/>
              <a:ext cx="40081199" cy="1331198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10330"/>
                </a:lnSpc>
              </a:pPr>
              <a:r>
                <a:rPr lang="en-US" sz="9600" dirty="0">
                  <a:solidFill>
                    <a:srgbClr val="282728"/>
                  </a:solidFill>
                  <a:latin typeface="Red Hat Display Bold"/>
                </a:rPr>
                <a:t>Your Research Presentation Title</a:t>
              </a:r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905000" y="2221668"/>
              <a:ext cx="40081198" cy="133728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165"/>
                </a:lnSpc>
              </a:pPr>
              <a:r>
                <a:rPr lang="en-US" sz="4800" u="sng" dirty="0">
                  <a:solidFill>
                    <a:srgbClr val="282728"/>
                  </a:solidFill>
                  <a:latin typeface="Red Hat Display"/>
                </a:rPr>
                <a:t>FirstName Initial. </a:t>
              </a:r>
              <a:r>
                <a:rPr lang="en-US" sz="4800" u="sng" dirty="0" err="1">
                  <a:solidFill>
                    <a:srgbClr val="282728"/>
                  </a:solidFill>
                  <a:latin typeface="Red Hat Display"/>
                </a:rPr>
                <a:t>LastName</a:t>
              </a:r>
              <a:r>
                <a:rPr lang="en-US" sz="4800" dirty="0">
                  <a:solidFill>
                    <a:srgbClr val="282728"/>
                  </a:solidFill>
                  <a:latin typeface="Red Hat Display"/>
                </a:rPr>
                <a:t>, Your Mentor’s Name, Other Mentors/Contributors’ Names, Your PI’s Name</a:t>
              </a:r>
            </a:p>
            <a:p>
              <a:pPr algn="ctr">
                <a:lnSpc>
                  <a:spcPts val="5165"/>
                </a:lnSpc>
              </a:pPr>
              <a:r>
                <a:rPr lang="en-US" sz="4800" dirty="0">
                  <a:solidFill>
                    <a:srgbClr val="282728"/>
                  </a:solidFill>
                  <a:latin typeface="Red Hat Display"/>
                </a:rPr>
                <a:t>Department of [INSERT YOUR DEPARTMENT], University of Wisconsin-Madison, Madison, WI 53706</a:t>
              </a:r>
            </a:p>
          </p:txBody>
        </p:sp>
      </p:grpSp>
      <p:sp>
        <p:nvSpPr>
          <p:cNvPr id="45" name="Freeform 3">
            <a:extLst>
              <a:ext uri="{FF2B5EF4-FFF2-40B4-BE49-F238E27FC236}">
                <a16:creationId xmlns:a16="http://schemas.microsoft.com/office/drawing/2014/main" id="{E217E60B-FF37-B687-3ED3-8EF8BD2E7511}"/>
              </a:ext>
            </a:extLst>
          </p:cNvPr>
          <p:cNvSpPr/>
          <p:nvPr/>
        </p:nvSpPr>
        <p:spPr>
          <a:xfrm>
            <a:off x="10896599" y="4722354"/>
            <a:ext cx="21637981" cy="1251775"/>
          </a:xfrm>
          <a:custGeom>
            <a:avLst/>
            <a:gdLst/>
            <a:ahLst/>
            <a:cxnLst/>
            <a:rect l="l" t="t" r="r" b="b"/>
            <a:pathLst>
              <a:path w="900809" h="105339">
                <a:moveTo>
                  <a:pt x="0" y="0"/>
                </a:moveTo>
                <a:lnTo>
                  <a:pt x="900809" y="0"/>
                </a:lnTo>
                <a:lnTo>
                  <a:pt x="900809" y="105339"/>
                </a:lnTo>
                <a:lnTo>
                  <a:pt x="0" y="105339"/>
                </a:lnTo>
                <a:close/>
              </a:path>
            </a:pathLst>
          </a:custGeom>
          <a:solidFill>
            <a:srgbClr val="9B0000"/>
          </a:solidFill>
        </p:spPr>
        <p:txBody>
          <a:bodyPr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Experimental Method</a:t>
            </a:r>
          </a:p>
        </p:txBody>
      </p:sp>
      <p:sp>
        <p:nvSpPr>
          <p:cNvPr id="46" name="Freeform 3">
            <a:extLst>
              <a:ext uri="{FF2B5EF4-FFF2-40B4-BE49-F238E27FC236}">
                <a16:creationId xmlns:a16="http://schemas.microsoft.com/office/drawing/2014/main" id="{D2BA08A9-2CEF-5CEB-0CD7-F67BE442065A}"/>
              </a:ext>
            </a:extLst>
          </p:cNvPr>
          <p:cNvSpPr/>
          <p:nvPr/>
        </p:nvSpPr>
        <p:spPr>
          <a:xfrm>
            <a:off x="32991790" y="4722354"/>
            <a:ext cx="9767700" cy="1251775"/>
          </a:xfrm>
          <a:custGeom>
            <a:avLst/>
            <a:gdLst/>
            <a:ahLst/>
            <a:cxnLst/>
            <a:rect l="l" t="t" r="r" b="b"/>
            <a:pathLst>
              <a:path w="900809" h="105339">
                <a:moveTo>
                  <a:pt x="0" y="0"/>
                </a:moveTo>
                <a:lnTo>
                  <a:pt x="900809" y="0"/>
                </a:lnTo>
                <a:lnTo>
                  <a:pt x="900809" y="105339"/>
                </a:lnTo>
                <a:lnTo>
                  <a:pt x="0" y="105339"/>
                </a:lnTo>
                <a:close/>
              </a:path>
            </a:pathLst>
          </a:custGeom>
          <a:solidFill>
            <a:srgbClr val="9B0000"/>
          </a:solidFill>
        </p:spPr>
        <p:txBody>
          <a:bodyPr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Conclusions and Future Work</a:t>
            </a:r>
          </a:p>
        </p:txBody>
      </p:sp>
      <p:sp>
        <p:nvSpPr>
          <p:cNvPr id="47" name="Freeform 3">
            <a:extLst>
              <a:ext uri="{FF2B5EF4-FFF2-40B4-BE49-F238E27FC236}">
                <a16:creationId xmlns:a16="http://schemas.microsoft.com/office/drawing/2014/main" id="{DAA9F5BB-34FA-2730-8D7D-1BB46F43ADCF}"/>
              </a:ext>
            </a:extLst>
          </p:cNvPr>
          <p:cNvSpPr/>
          <p:nvPr/>
        </p:nvSpPr>
        <p:spPr>
          <a:xfrm>
            <a:off x="33009375" y="26669999"/>
            <a:ext cx="9767700" cy="1251775"/>
          </a:xfrm>
          <a:custGeom>
            <a:avLst/>
            <a:gdLst/>
            <a:ahLst/>
            <a:cxnLst/>
            <a:rect l="l" t="t" r="r" b="b"/>
            <a:pathLst>
              <a:path w="900809" h="105339">
                <a:moveTo>
                  <a:pt x="0" y="0"/>
                </a:moveTo>
                <a:lnTo>
                  <a:pt x="900809" y="0"/>
                </a:lnTo>
                <a:lnTo>
                  <a:pt x="900809" y="105339"/>
                </a:lnTo>
                <a:lnTo>
                  <a:pt x="0" y="105339"/>
                </a:lnTo>
                <a:close/>
              </a:path>
            </a:pathLst>
          </a:custGeom>
          <a:solidFill>
            <a:srgbClr val="9B0000"/>
          </a:solidFill>
        </p:spPr>
        <p:txBody>
          <a:bodyPr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Acknowledgments</a:t>
            </a:r>
          </a:p>
        </p:txBody>
      </p:sp>
      <p:sp>
        <p:nvSpPr>
          <p:cNvPr id="48" name="Freeform 3">
            <a:extLst>
              <a:ext uri="{FF2B5EF4-FFF2-40B4-BE49-F238E27FC236}">
                <a16:creationId xmlns:a16="http://schemas.microsoft.com/office/drawing/2014/main" id="{91B48F24-7FB8-D75B-5CBD-CC383E85839E}"/>
              </a:ext>
            </a:extLst>
          </p:cNvPr>
          <p:cNvSpPr/>
          <p:nvPr/>
        </p:nvSpPr>
        <p:spPr>
          <a:xfrm>
            <a:off x="671689" y="26670000"/>
            <a:ext cx="9767700" cy="1251775"/>
          </a:xfrm>
          <a:custGeom>
            <a:avLst/>
            <a:gdLst/>
            <a:ahLst/>
            <a:cxnLst/>
            <a:rect l="l" t="t" r="r" b="b"/>
            <a:pathLst>
              <a:path w="900809" h="105339">
                <a:moveTo>
                  <a:pt x="0" y="0"/>
                </a:moveTo>
                <a:lnTo>
                  <a:pt x="900809" y="0"/>
                </a:lnTo>
                <a:lnTo>
                  <a:pt x="900809" y="105339"/>
                </a:lnTo>
                <a:lnTo>
                  <a:pt x="0" y="105339"/>
                </a:lnTo>
                <a:close/>
              </a:path>
            </a:pathLst>
          </a:custGeom>
          <a:solidFill>
            <a:srgbClr val="9B0000"/>
          </a:solidFill>
        </p:spPr>
        <p:txBody>
          <a:bodyPr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References</a:t>
            </a:r>
          </a:p>
        </p:txBody>
      </p:sp>
      <p:sp>
        <p:nvSpPr>
          <p:cNvPr id="50" name="Freeform 3">
            <a:extLst>
              <a:ext uri="{FF2B5EF4-FFF2-40B4-BE49-F238E27FC236}">
                <a16:creationId xmlns:a16="http://schemas.microsoft.com/office/drawing/2014/main" id="{66327743-293B-3E46-D0CA-A0FB70ABF5D7}"/>
              </a:ext>
            </a:extLst>
          </p:cNvPr>
          <p:cNvSpPr/>
          <p:nvPr/>
        </p:nvSpPr>
        <p:spPr>
          <a:xfrm>
            <a:off x="10896598" y="17449800"/>
            <a:ext cx="21637981" cy="1251775"/>
          </a:xfrm>
          <a:custGeom>
            <a:avLst/>
            <a:gdLst/>
            <a:ahLst/>
            <a:cxnLst/>
            <a:rect l="l" t="t" r="r" b="b"/>
            <a:pathLst>
              <a:path w="900809" h="105339">
                <a:moveTo>
                  <a:pt x="0" y="0"/>
                </a:moveTo>
                <a:lnTo>
                  <a:pt x="900809" y="0"/>
                </a:lnTo>
                <a:lnTo>
                  <a:pt x="900809" y="105339"/>
                </a:lnTo>
                <a:lnTo>
                  <a:pt x="0" y="105339"/>
                </a:lnTo>
                <a:close/>
              </a:path>
            </a:pathLst>
          </a:custGeom>
          <a:solidFill>
            <a:srgbClr val="9B0000"/>
          </a:solidFill>
        </p:spPr>
        <p:txBody>
          <a:bodyPr anchor="ctr"/>
          <a:lstStyle/>
          <a:p>
            <a:pPr algn="ctr"/>
            <a:r>
              <a:rPr lang="en-US" sz="4800" b="1" dirty="0">
                <a:solidFill>
                  <a:schemeClr val="bg1"/>
                </a:solidFill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Results and Discussion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D78B8280-9D63-0BB2-E68D-43246CAC6733}"/>
              </a:ext>
            </a:extLst>
          </p:cNvPr>
          <p:cNvSpPr txBox="1"/>
          <p:nvPr/>
        </p:nvSpPr>
        <p:spPr>
          <a:xfrm>
            <a:off x="671688" y="5965838"/>
            <a:ext cx="9767700" cy="20323162"/>
          </a:xfrm>
          <a:prstGeom prst="rect">
            <a:avLst/>
          </a:prstGeom>
          <a:noFill/>
        </p:spPr>
        <p:txBody>
          <a:bodyPr wrap="square" lIns="228600" tIns="228600" rIns="228600" bIns="228600" rtlCol="0">
            <a:noAutofit/>
          </a:bodyPr>
          <a:lstStyle/>
          <a:p>
            <a:r>
              <a:rPr lang="en-US" sz="32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Insert Text Here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D483590-D986-0BFA-B105-1B9F0764E8E4}"/>
              </a:ext>
            </a:extLst>
          </p:cNvPr>
          <p:cNvSpPr txBox="1"/>
          <p:nvPr/>
        </p:nvSpPr>
        <p:spPr>
          <a:xfrm>
            <a:off x="10896598" y="5995146"/>
            <a:ext cx="21637980" cy="11010889"/>
          </a:xfrm>
          <a:prstGeom prst="rect">
            <a:avLst/>
          </a:prstGeom>
          <a:noFill/>
        </p:spPr>
        <p:txBody>
          <a:bodyPr wrap="square" lIns="228600" tIns="228600" rIns="228600" bIns="228600" rtlCol="0">
            <a:noAutofit/>
          </a:bodyPr>
          <a:lstStyle/>
          <a:p>
            <a:r>
              <a:rPr lang="en-US" sz="32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Insert any relevant reaction schemes, characterization methods, </a:t>
            </a:r>
            <a:r>
              <a:rPr lang="en-US" sz="32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etc</a:t>
            </a:r>
            <a:endParaRPr lang="en-US" sz="32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BCD29AC1-90AB-2129-F706-9E9551CAC606}"/>
              </a:ext>
            </a:extLst>
          </p:cNvPr>
          <p:cNvSpPr txBox="1"/>
          <p:nvPr/>
        </p:nvSpPr>
        <p:spPr>
          <a:xfrm>
            <a:off x="10896598" y="18736656"/>
            <a:ext cx="21637980" cy="13229975"/>
          </a:xfrm>
          <a:prstGeom prst="rect">
            <a:avLst/>
          </a:prstGeom>
          <a:noFill/>
        </p:spPr>
        <p:txBody>
          <a:bodyPr wrap="square" lIns="228600" tIns="228600" rIns="228600" bIns="228600" rtlCol="0">
            <a:noAutofit/>
          </a:bodyPr>
          <a:lstStyle/>
          <a:p>
            <a:r>
              <a:rPr lang="en-US" sz="32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Insert any key figures, tables, photos, </a:t>
            </a:r>
            <a:r>
              <a:rPr lang="en-US" sz="3200" dirty="0" err="1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etc</a:t>
            </a:r>
            <a:endParaRPr lang="en-US" sz="3200" dirty="0">
              <a:latin typeface="Red Hat Display" panose="02010303040201060303" pitchFamily="2" charset="0"/>
              <a:ea typeface="Red Hat Display" panose="02010303040201060303" pitchFamily="2" charset="0"/>
              <a:cs typeface="Red Hat Display" panose="02010303040201060303" pitchFamily="2" charset="0"/>
            </a:endParaRP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5BA164F-3809-2B35-5E3B-3745D4121AA5}"/>
              </a:ext>
            </a:extLst>
          </p:cNvPr>
          <p:cNvSpPr txBox="1"/>
          <p:nvPr/>
        </p:nvSpPr>
        <p:spPr>
          <a:xfrm>
            <a:off x="671688" y="27921774"/>
            <a:ext cx="9750113" cy="3747235"/>
          </a:xfrm>
          <a:prstGeom prst="rect">
            <a:avLst/>
          </a:prstGeom>
          <a:noFill/>
        </p:spPr>
        <p:txBody>
          <a:bodyPr wrap="square" lIns="228600" tIns="228600" rIns="228600" bIns="228600" rtlCol="0">
            <a:noAutofit/>
          </a:bodyPr>
          <a:lstStyle/>
          <a:p>
            <a:r>
              <a:rPr lang="en-US" sz="32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1. Don’t forget to include key references!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D297FC7D-BDEF-F3EA-EFF2-F8368F3B7FA6}"/>
              </a:ext>
            </a:extLst>
          </p:cNvPr>
          <p:cNvSpPr txBox="1"/>
          <p:nvPr/>
        </p:nvSpPr>
        <p:spPr>
          <a:xfrm>
            <a:off x="33026960" y="27921774"/>
            <a:ext cx="9750115" cy="3747235"/>
          </a:xfrm>
          <a:prstGeom prst="rect">
            <a:avLst/>
          </a:prstGeom>
          <a:noFill/>
        </p:spPr>
        <p:txBody>
          <a:bodyPr wrap="square" lIns="228600" tIns="228600" rIns="228600" bIns="228600" rtlCol="0">
            <a:noAutofit/>
          </a:bodyPr>
          <a:lstStyle/>
          <a:p>
            <a:r>
              <a:rPr lang="en-US" sz="32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Remember to acknowledge your group, UW-Madison facilities/staff, other relevant people who helped this work, and funding sources.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8EBBCF8F-4D51-8746-9792-9ECED92765F0}"/>
              </a:ext>
            </a:extLst>
          </p:cNvPr>
          <p:cNvSpPr txBox="1"/>
          <p:nvPr/>
        </p:nvSpPr>
        <p:spPr>
          <a:xfrm>
            <a:off x="32991788" y="5974129"/>
            <a:ext cx="9767700" cy="20323162"/>
          </a:xfrm>
          <a:prstGeom prst="rect">
            <a:avLst/>
          </a:prstGeom>
          <a:noFill/>
        </p:spPr>
        <p:txBody>
          <a:bodyPr wrap="square" lIns="228600" tIns="228600" rIns="228600" bIns="228600" rtlCol="0">
            <a:noAutofit/>
          </a:bodyPr>
          <a:lstStyle/>
          <a:p>
            <a:r>
              <a:rPr lang="en-US" sz="3200" dirty="0">
                <a:latin typeface="Red Hat Display" panose="02010303040201060303" pitchFamily="2" charset="0"/>
                <a:ea typeface="Red Hat Display" panose="02010303040201060303" pitchFamily="2" charset="0"/>
                <a:cs typeface="Red Hat Display" panose="02010303040201060303" pitchFamily="2" charset="0"/>
              </a:rPr>
              <a:t>Insert Text Here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square" lIns="228600" tIns="228600" rIns="228600" bIns="228600" rtlCol="0">
        <a:spAutoFit/>
      </a:bodyPr>
      <a:lstStyle>
        <a:defPPr algn="l">
          <a:defRPr sz="3200" dirty="0" smtClean="0">
            <a:latin typeface="Red Hat Display" panose="02010303040201060303" pitchFamily="2" charset="0"/>
            <a:ea typeface="Red Hat Display" panose="02010303040201060303" pitchFamily="2" charset="0"/>
            <a:cs typeface="Red Hat Display" panose="02010303040201060303" pitchFamily="2" charset="0"/>
          </a:defRPr>
        </a:defPPr>
      </a:lst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110</Words>
  <Application>Microsoft Office PowerPoint</Application>
  <PresentationFormat>Custom</PresentationFormat>
  <Paragraphs>15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Red Hat Display</vt:lpstr>
      <vt:lpstr>Red Hat Display Bold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BRITTANY TRINH</cp:lastModifiedBy>
  <cp:revision>2</cp:revision>
  <dcterms:created xsi:type="dcterms:W3CDTF">2006-08-16T00:00:00Z</dcterms:created>
  <dcterms:modified xsi:type="dcterms:W3CDTF">2024-03-14T15:59:05Z</dcterms:modified>
  <dc:identifier>DAF_fy9oxjE</dc:identifier>
</cp:coreProperties>
</file>